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1"/>
  </p:notesMasterIdLst>
  <p:sldIdLst>
    <p:sldId id="256" r:id="rId5"/>
    <p:sldId id="258" r:id="rId6"/>
    <p:sldId id="286" r:id="rId7"/>
    <p:sldId id="259" r:id="rId8"/>
    <p:sldId id="287" r:id="rId9"/>
    <p:sldId id="288" r:id="rId10"/>
    <p:sldId id="260" r:id="rId11"/>
    <p:sldId id="266" r:id="rId12"/>
    <p:sldId id="261" r:id="rId13"/>
    <p:sldId id="274" r:id="rId14"/>
    <p:sldId id="277" r:id="rId15"/>
    <p:sldId id="278" r:id="rId16"/>
    <p:sldId id="280" r:id="rId17"/>
    <p:sldId id="281" r:id="rId18"/>
    <p:sldId id="265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B00B4-EA89-48A3-92C1-8BC14E4EFF01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5F58BCD-2E79-4839-B929-A774E298B11B}">
      <dgm:prSet/>
      <dgm:spPr/>
      <dgm:t>
        <a:bodyPr/>
        <a:lstStyle/>
        <a:p>
          <a:pPr>
            <a:defRPr cap="all"/>
          </a:pPr>
          <a:r>
            <a:rPr lang="en-US"/>
            <a:t>Goals we set for student learning</a:t>
          </a:r>
        </a:p>
      </dgm:t>
    </dgm:pt>
    <dgm:pt modelId="{04BF8C6F-5E2D-46B4-9CB0-B191DC05CAAC}" type="parTrans" cxnId="{E250D6D6-9B5E-48A4-82D1-B3C6F070E6CE}">
      <dgm:prSet/>
      <dgm:spPr/>
      <dgm:t>
        <a:bodyPr/>
        <a:lstStyle/>
        <a:p>
          <a:endParaRPr lang="en-US"/>
        </a:p>
      </dgm:t>
    </dgm:pt>
    <dgm:pt modelId="{408B853B-E1CC-4C6D-885A-892408225255}" type="sibTrans" cxnId="{E250D6D6-9B5E-48A4-82D1-B3C6F070E6CE}">
      <dgm:prSet/>
      <dgm:spPr/>
      <dgm:t>
        <a:bodyPr/>
        <a:lstStyle/>
        <a:p>
          <a:endParaRPr lang="en-US"/>
        </a:p>
      </dgm:t>
    </dgm:pt>
    <dgm:pt modelId="{E9F32BCE-90E6-4E1F-9A02-F908559A5D3D}">
      <dgm:prSet/>
      <dgm:spPr/>
      <dgm:t>
        <a:bodyPr/>
        <a:lstStyle/>
        <a:p>
          <a:pPr>
            <a:defRPr cap="all"/>
          </a:pPr>
          <a:r>
            <a:rPr lang="en-US" dirty="0"/>
            <a:t>Institutional Learning Outcomes</a:t>
          </a:r>
        </a:p>
      </dgm:t>
    </dgm:pt>
    <dgm:pt modelId="{F9F2F35F-E3B3-4E1A-ADED-6A5E7A001269}" type="parTrans" cxnId="{0A94BF65-2E13-4C88-B6B2-14583A25A338}">
      <dgm:prSet/>
      <dgm:spPr/>
      <dgm:t>
        <a:bodyPr/>
        <a:lstStyle/>
        <a:p>
          <a:endParaRPr lang="en-US"/>
        </a:p>
      </dgm:t>
    </dgm:pt>
    <dgm:pt modelId="{93C920D7-55AB-4F06-B525-8FCCB374DE42}" type="sibTrans" cxnId="{0A94BF65-2E13-4C88-B6B2-14583A25A338}">
      <dgm:prSet/>
      <dgm:spPr/>
      <dgm:t>
        <a:bodyPr/>
        <a:lstStyle/>
        <a:p>
          <a:endParaRPr lang="en-US"/>
        </a:p>
      </dgm:t>
    </dgm:pt>
    <dgm:pt modelId="{5F67AC47-C8A9-4704-B217-006A19845A64}">
      <dgm:prSet/>
      <dgm:spPr/>
      <dgm:t>
        <a:bodyPr/>
        <a:lstStyle/>
        <a:p>
          <a:pPr>
            <a:defRPr cap="all"/>
          </a:pPr>
          <a:r>
            <a:rPr lang="en-US" dirty="0"/>
            <a:t>Program Learning Outcomes </a:t>
          </a:r>
        </a:p>
      </dgm:t>
    </dgm:pt>
    <dgm:pt modelId="{23E01C63-1A12-48B6-8247-C2EC5CD330DA}" type="parTrans" cxnId="{944055EE-5556-49FD-AD98-16D0D30F3626}">
      <dgm:prSet/>
      <dgm:spPr/>
      <dgm:t>
        <a:bodyPr/>
        <a:lstStyle/>
        <a:p>
          <a:endParaRPr lang="en-US"/>
        </a:p>
      </dgm:t>
    </dgm:pt>
    <dgm:pt modelId="{196655BB-AAF8-4CC5-A0F7-968D9C98681A}" type="sibTrans" cxnId="{944055EE-5556-49FD-AD98-16D0D30F3626}">
      <dgm:prSet/>
      <dgm:spPr/>
      <dgm:t>
        <a:bodyPr/>
        <a:lstStyle/>
        <a:p>
          <a:endParaRPr lang="en-US"/>
        </a:p>
      </dgm:t>
    </dgm:pt>
    <dgm:pt modelId="{B6FF5B08-AE85-44D2-B750-9279D58CF6F4}">
      <dgm:prSet/>
      <dgm:spPr/>
      <dgm:t>
        <a:bodyPr/>
        <a:lstStyle/>
        <a:p>
          <a:pPr>
            <a:defRPr cap="all"/>
          </a:pPr>
          <a:r>
            <a:rPr lang="en-US" dirty="0"/>
            <a:t>Student Learning Outcomes</a:t>
          </a:r>
        </a:p>
      </dgm:t>
    </dgm:pt>
    <dgm:pt modelId="{529EB501-A974-4AC1-B429-CF0A9AD998F7}" type="parTrans" cxnId="{51FDFEAD-8F1C-4474-B517-B2F3CDE14858}">
      <dgm:prSet/>
      <dgm:spPr/>
      <dgm:t>
        <a:bodyPr/>
        <a:lstStyle/>
        <a:p>
          <a:endParaRPr lang="en-US"/>
        </a:p>
      </dgm:t>
    </dgm:pt>
    <dgm:pt modelId="{B03E4DBE-8CCE-4038-BB94-BD94299AD142}" type="sibTrans" cxnId="{51FDFEAD-8F1C-4474-B517-B2F3CDE14858}">
      <dgm:prSet/>
      <dgm:spPr/>
      <dgm:t>
        <a:bodyPr/>
        <a:lstStyle/>
        <a:p>
          <a:endParaRPr lang="en-US"/>
        </a:p>
      </dgm:t>
    </dgm:pt>
    <dgm:pt modelId="{F767773F-E2B0-4DF8-A549-79BE8F7B9DEA}">
      <dgm:prSet/>
      <dgm:spPr/>
      <dgm:t>
        <a:bodyPr/>
        <a:lstStyle/>
        <a:p>
          <a:pPr>
            <a:defRPr cap="all"/>
          </a:pPr>
          <a:r>
            <a:rPr lang="en-US"/>
            <a:t>Outcomes vs. Objectives</a:t>
          </a:r>
        </a:p>
      </dgm:t>
    </dgm:pt>
    <dgm:pt modelId="{13584787-ECD0-40E4-8CAF-A95685FE2774}" type="parTrans" cxnId="{51C53276-C259-46D2-9571-7E45DCB31B41}">
      <dgm:prSet/>
      <dgm:spPr/>
      <dgm:t>
        <a:bodyPr/>
        <a:lstStyle/>
        <a:p>
          <a:endParaRPr lang="en-US"/>
        </a:p>
      </dgm:t>
    </dgm:pt>
    <dgm:pt modelId="{FBE110B8-4B61-4E79-BD5C-D69474701562}" type="sibTrans" cxnId="{51C53276-C259-46D2-9571-7E45DCB31B41}">
      <dgm:prSet/>
      <dgm:spPr/>
      <dgm:t>
        <a:bodyPr/>
        <a:lstStyle/>
        <a:p>
          <a:endParaRPr lang="en-US"/>
        </a:p>
      </dgm:t>
    </dgm:pt>
    <dgm:pt modelId="{3B3035B8-78CD-4A73-A2E7-28243C1550FC}" type="pres">
      <dgm:prSet presAssocID="{3B8B00B4-EA89-48A3-92C1-8BC14E4EFF0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91C33-B224-4605-82B0-65E57A82DA9D}" type="pres">
      <dgm:prSet presAssocID="{95F58BCD-2E79-4839-B929-A774E298B11B}" presName="compNode" presStyleCnt="0"/>
      <dgm:spPr/>
    </dgm:pt>
    <dgm:pt modelId="{95E430DF-B1D1-4F0B-B533-7BEA41A00017}" type="pres">
      <dgm:prSet presAssocID="{95F58BCD-2E79-4839-B929-A774E298B11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AD22F76-BDC1-45CC-A2EB-51F276671066}" type="pres">
      <dgm:prSet presAssocID="{95F58BCD-2E79-4839-B929-A774E298B1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EC4069DF-6749-4519-8F81-764E82CADFD9}" type="pres">
      <dgm:prSet presAssocID="{95F58BCD-2E79-4839-B929-A774E298B11B}" presName="spaceRect" presStyleCnt="0"/>
      <dgm:spPr/>
    </dgm:pt>
    <dgm:pt modelId="{E99A15B5-C405-4A7B-BF5F-D7B6B8635681}" type="pres">
      <dgm:prSet presAssocID="{95F58BCD-2E79-4839-B929-A774E298B11B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454B5CC-0878-4AB4-B989-A6678F1D76D2}" type="pres">
      <dgm:prSet presAssocID="{408B853B-E1CC-4C6D-885A-892408225255}" presName="sibTrans" presStyleCnt="0"/>
      <dgm:spPr/>
    </dgm:pt>
    <dgm:pt modelId="{D4E1DE6B-87B2-4165-A3E2-EF79056D5698}" type="pres">
      <dgm:prSet presAssocID="{E9F32BCE-90E6-4E1F-9A02-F908559A5D3D}" presName="compNode" presStyleCnt="0"/>
      <dgm:spPr/>
    </dgm:pt>
    <dgm:pt modelId="{76F7FD5E-9E16-4FA3-B63C-FE2806E33330}" type="pres">
      <dgm:prSet presAssocID="{E9F32BCE-90E6-4E1F-9A02-F908559A5D3D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BD4A34A-272E-4ABB-99A6-45FB484027DC}" type="pres">
      <dgm:prSet presAssocID="{E9F32BCE-90E6-4E1F-9A02-F908559A5D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F52DDB7D-9896-4040-B755-0905417CA248}" type="pres">
      <dgm:prSet presAssocID="{E9F32BCE-90E6-4E1F-9A02-F908559A5D3D}" presName="spaceRect" presStyleCnt="0"/>
      <dgm:spPr/>
    </dgm:pt>
    <dgm:pt modelId="{5BA3CD2C-EA20-4EA6-B07F-90C7B6F400F3}" type="pres">
      <dgm:prSet presAssocID="{E9F32BCE-90E6-4E1F-9A02-F908559A5D3D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3C8E8A9-D78C-49A4-8A6A-353F3B4C3083}" type="pres">
      <dgm:prSet presAssocID="{93C920D7-55AB-4F06-B525-8FCCB374DE42}" presName="sibTrans" presStyleCnt="0"/>
      <dgm:spPr/>
    </dgm:pt>
    <dgm:pt modelId="{1D900ED4-A9C4-423F-B155-9DA2E2883C5E}" type="pres">
      <dgm:prSet presAssocID="{5F67AC47-C8A9-4704-B217-006A19845A64}" presName="compNode" presStyleCnt="0"/>
      <dgm:spPr/>
    </dgm:pt>
    <dgm:pt modelId="{042C769F-37AA-440F-8267-10EFA67BBB46}" type="pres">
      <dgm:prSet presAssocID="{5F67AC47-C8A9-4704-B217-006A19845A64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FC91105-9150-4613-B5CD-40C371DF72A4}" type="pres">
      <dgm:prSet presAssocID="{5F67AC47-C8A9-4704-B217-006A19845A6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143A8CAE-754A-4719-A549-82631390967F}" type="pres">
      <dgm:prSet presAssocID="{5F67AC47-C8A9-4704-B217-006A19845A64}" presName="spaceRect" presStyleCnt="0"/>
      <dgm:spPr/>
    </dgm:pt>
    <dgm:pt modelId="{CC538237-453D-4361-82FA-7C31B845B753}" type="pres">
      <dgm:prSet presAssocID="{5F67AC47-C8A9-4704-B217-006A19845A64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5423EA5-6001-4801-99E9-0584EFF3A2F1}" type="pres">
      <dgm:prSet presAssocID="{196655BB-AAF8-4CC5-A0F7-968D9C98681A}" presName="sibTrans" presStyleCnt="0"/>
      <dgm:spPr/>
    </dgm:pt>
    <dgm:pt modelId="{42E1C954-DAB7-47F8-B948-297C5F7A681E}" type="pres">
      <dgm:prSet presAssocID="{B6FF5B08-AE85-44D2-B750-9279D58CF6F4}" presName="compNode" presStyleCnt="0"/>
      <dgm:spPr/>
    </dgm:pt>
    <dgm:pt modelId="{77DA08A5-52C4-49EB-B890-F3B9EF85E663}" type="pres">
      <dgm:prSet presAssocID="{B6FF5B08-AE85-44D2-B750-9279D58CF6F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5B93217-FA53-45B8-883D-0A306E36A744}" type="pres">
      <dgm:prSet presAssocID="{B6FF5B08-AE85-44D2-B750-9279D58CF6F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ll"/>
        </a:ext>
      </dgm:extLst>
    </dgm:pt>
    <dgm:pt modelId="{AFB1AC19-62AE-471A-A52F-5FD49315CCAB}" type="pres">
      <dgm:prSet presAssocID="{B6FF5B08-AE85-44D2-B750-9279D58CF6F4}" presName="spaceRect" presStyleCnt="0"/>
      <dgm:spPr/>
    </dgm:pt>
    <dgm:pt modelId="{492BFF94-2474-4B53-872A-ACB664CC37BF}" type="pres">
      <dgm:prSet presAssocID="{B6FF5B08-AE85-44D2-B750-9279D58CF6F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1CF8DCE-8BD6-465A-84AA-48B1E50EF182}" type="pres">
      <dgm:prSet presAssocID="{B03E4DBE-8CCE-4038-BB94-BD94299AD142}" presName="sibTrans" presStyleCnt="0"/>
      <dgm:spPr/>
    </dgm:pt>
    <dgm:pt modelId="{8F716761-64EE-4E96-AD12-86C461B157E8}" type="pres">
      <dgm:prSet presAssocID="{F767773F-E2B0-4DF8-A549-79BE8F7B9DEA}" presName="compNode" presStyleCnt="0"/>
      <dgm:spPr/>
    </dgm:pt>
    <dgm:pt modelId="{C70BE50F-DBA1-469E-9171-8FF13A8EEBDA}" type="pres">
      <dgm:prSet presAssocID="{F767773F-E2B0-4DF8-A549-79BE8F7B9DE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F0BF93E-ADDE-464F-9466-C6B96A4733D4}" type="pres">
      <dgm:prSet presAssocID="{F767773F-E2B0-4DF8-A549-79BE8F7B9DE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1F94129C-8875-47EA-8941-9AE709A4F573}" type="pres">
      <dgm:prSet presAssocID="{F767773F-E2B0-4DF8-A549-79BE8F7B9DEA}" presName="spaceRect" presStyleCnt="0"/>
      <dgm:spPr/>
    </dgm:pt>
    <dgm:pt modelId="{8DF0FA1B-C571-4DA8-BC5A-ECDF4803F109}" type="pres">
      <dgm:prSet presAssocID="{F767773F-E2B0-4DF8-A549-79BE8F7B9DEA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055EE-5556-49FD-AD98-16D0D30F3626}" srcId="{3B8B00B4-EA89-48A3-92C1-8BC14E4EFF01}" destId="{5F67AC47-C8A9-4704-B217-006A19845A64}" srcOrd="2" destOrd="0" parTransId="{23E01C63-1A12-48B6-8247-C2EC5CD330DA}" sibTransId="{196655BB-AAF8-4CC5-A0F7-968D9C98681A}"/>
    <dgm:cxn modelId="{3A2A2DD9-D7A6-4FFF-BBF7-FCE3DF11B6C8}" type="presOf" srcId="{95F58BCD-2E79-4839-B929-A774E298B11B}" destId="{E99A15B5-C405-4A7B-BF5F-D7B6B8635681}" srcOrd="0" destOrd="0" presId="urn:microsoft.com/office/officeart/2018/5/layout/IconLeafLabelList"/>
    <dgm:cxn modelId="{0A94BF65-2E13-4C88-B6B2-14583A25A338}" srcId="{3B8B00B4-EA89-48A3-92C1-8BC14E4EFF01}" destId="{E9F32BCE-90E6-4E1F-9A02-F908559A5D3D}" srcOrd="1" destOrd="0" parTransId="{F9F2F35F-E3B3-4E1A-ADED-6A5E7A001269}" sibTransId="{93C920D7-55AB-4F06-B525-8FCCB374DE42}"/>
    <dgm:cxn modelId="{6E856C98-3549-47DE-BC2F-CB810A17BB15}" type="presOf" srcId="{5F67AC47-C8A9-4704-B217-006A19845A64}" destId="{CC538237-453D-4361-82FA-7C31B845B753}" srcOrd="0" destOrd="0" presId="urn:microsoft.com/office/officeart/2018/5/layout/IconLeafLabelList"/>
    <dgm:cxn modelId="{D01B2131-BA8F-4C02-8E3C-FB34467349FB}" type="presOf" srcId="{B6FF5B08-AE85-44D2-B750-9279D58CF6F4}" destId="{492BFF94-2474-4B53-872A-ACB664CC37BF}" srcOrd="0" destOrd="0" presId="urn:microsoft.com/office/officeart/2018/5/layout/IconLeafLabelList"/>
    <dgm:cxn modelId="{E250D6D6-9B5E-48A4-82D1-B3C6F070E6CE}" srcId="{3B8B00B4-EA89-48A3-92C1-8BC14E4EFF01}" destId="{95F58BCD-2E79-4839-B929-A774E298B11B}" srcOrd="0" destOrd="0" parTransId="{04BF8C6F-5E2D-46B4-9CB0-B191DC05CAAC}" sibTransId="{408B853B-E1CC-4C6D-885A-892408225255}"/>
    <dgm:cxn modelId="{74BC1C83-4856-4B88-9A70-B6C3D75D337E}" type="presOf" srcId="{3B8B00B4-EA89-48A3-92C1-8BC14E4EFF01}" destId="{3B3035B8-78CD-4A73-A2E7-28243C1550FC}" srcOrd="0" destOrd="0" presId="urn:microsoft.com/office/officeart/2018/5/layout/IconLeafLabelList"/>
    <dgm:cxn modelId="{51FDFEAD-8F1C-4474-B517-B2F3CDE14858}" srcId="{3B8B00B4-EA89-48A3-92C1-8BC14E4EFF01}" destId="{B6FF5B08-AE85-44D2-B750-9279D58CF6F4}" srcOrd="3" destOrd="0" parTransId="{529EB501-A974-4AC1-B429-CF0A9AD998F7}" sibTransId="{B03E4DBE-8CCE-4038-BB94-BD94299AD142}"/>
    <dgm:cxn modelId="{51C53276-C259-46D2-9571-7E45DCB31B41}" srcId="{3B8B00B4-EA89-48A3-92C1-8BC14E4EFF01}" destId="{F767773F-E2B0-4DF8-A549-79BE8F7B9DEA}" srcOrd="4" destOrd="0" parTransId="{13584787-ECD0-40E4-8CAF-A95685FE2774}" sibTransId="{FBE110B8-4B61-4E79-BD5C-D69474701562}"/>
    <dgm:cxn modelId="{20219444-5B2B-4A7D-BEEE-905B0ECA6A71}" type="presOf" srcId="{F767773F-E2B0-4DF8-A549-79BE8F7B9DEA}" destId="{8DF0FA1B-C571-4DA8-BC5A-ECDF4803F109}" srcOrd="0" destOrd="0" presId="urn:microsoft.com/office/officeart/2018/5/layout/IconLeafLabelList"/>
    <dgm:cxn modelId="{FC26D4AD-2591-4EFC-A21C-E79EF502A152}" type="presOf" srcId="{E9F32BCE-90E6-4E1F-9A02-F908559A5D3D}" destId="{5BA3CD2C-EA20-4EA6-B07F-90C7B6F400F3}" srcOrd="0" destOrd="0" presId="urn:microsoft.com/office/officeart/2018/5/layout/IconLeafLabelList"/>
    <dgm:cxn modelId="{6B036962-61B2-476C-921E-15FA3DEA0394}" type="presParOf" srcId="{3B3035B8-78CD-4A73-A2E7-28243C1550FC}" destId="{91D91C33-B224-4605-82B0-65E57A82DA9D}" srcOrd="0" destOrd="0" presId="urn:microsoft.com/office/officeart/2018/5/layout/IconLeafLabelList"/>
    <dgm:cxn modelId="{45E02490-F15C-4EB0-B2B9-83C896DDACDC}" type="presParOf" srcId="{91D91C33-B224-4605-82B0-65E57A82DA9D}" destId="{95E430DF-B1D1-4F0B-B533-7BEA41A00017}" srcOrd="0" destOrd="0" presId="urn:microsoft.com/office/officeart/2018/5/layout/IconLeafLabelList"/>
    <dgm:cxn modelId="{D283C84E-0F70-4DE9-8148-144CBE374BC2}" type="presParOf" srcId="{91D91C33-B224-4605-82B0-65E57A82DA9D}" destId="{6AD22F76-BDC1-45CC-A2EB-51F276671066}" srcOrd="1" destOrd="0" presId="urn:microsoft.com/office/officeart/2018/5/layout/IconLeafLabelList"/>
    <dgm:cxn modelId="{71961535-E6D9-4D28-A0D3-9C7F19840BA9}" type="presParOf" srcId="{91D91C33-B224-4605-82B0-65E57A82DA9D}" destId="{EC4069DF-6749-4519-8F81-764E82CADFD9}" srcOrd="2" destOrd="0" presId="urn:microsoft.com/office/officeart/2018/5/layout/IconLeafLabelList"/>
    <dgm:cxn modelId="{B5095B2C-B228-4A54-9FBF-701D8092021B}" type="presParOf" srcId="{91D91C33-B224-4605-82B0-65E57A82DA9D}" destId="{E99A15B5-C405-4A7B-BF5F-D7B6B8635681}" srcOrd="3" destOrd="0" presId="urn:microsoft.com/office/officeart/2018/5/layout/IconLeafLabelList"/>
    <dgm:cxn modelId="{62DF46AF-4B25-41BF-A30F-9FDC09B7D433}" type="presParOf" srcId="{3B3035B8-78CD-4A73-A2E7-28243C1550FC}" destId="{0454B5CC-0878-4AB4-B989-A6678F1D76D2}" srcOrd="1" destOrd="0" presId="urn:microsoft.com/office/officeart/2018/5/layout/IconLeafLabelList"/>
    <dgm:cxn modelId="{FAB3E26D-5FEB-437B-8AB7-7717571EDD02}" type="presParOf" srcId="{3B3035B8-78CD-4A73-A2E7-28243C1550FC}" destId="{D4E1DE6B-87B2-4165-A3E2-EF79056D5698}" srcOrd="2" destOrd="0" presId="urn:microsoft.com/office/officeart/2018/5/layout/IconLeafLabelList"/>
    <dgm:cxn modelId="{10EC86FD-4422-4EF1-8CCE-F87763371B22}" type="presParOf" srcId="{D4E1DE6B-87B2-4165-A3E2-EF79056D5698}" destId="{76F7FD5E-9E16-4FA3-B63C-FE2806E33330}" srcOrd="0" destOrd="0" presId="urn:microsoft.com/office/officeart/2018/5/layout/IconLeafLabelList"/>
    <dgm:cxn modelId="{3EAEFD33-9093-4D55-B5C4-2E0199337DA8}" type="presParOf" srcId="{D4E1DE6B-87B2-4165-A3E2-EF79056D5698}" destId="{8BD4A34A-272E-4ABB-99A6-45FB484027DC}" srcOrd="1" destOrd="0" presId="urn:microsoft.com/office/officeart/2018/5/layout/IconLeafLabelList"/>
    <dgm:cxn modelId="{0170F8C0-B77C-40FE-B0E8-9D09B9466F47}" type="presParOf" srcId="{D4E1DE6B-87B2-4165-A3E2-EF79056D5698}" destId="{F52DDB7D-9896-4040-B755-0905417CA248}" srcOrd="2" destOrd="0" presId="urn:microsoft.com/office/officeart/2018/5/layout/IconLeafLabelList"/>
    <dgm:cxn modelId="{7992761E-19FE-47A5-8B00-1D1229A1474E}" type="presParOf" srcId="{D4E1DE6B-87B2-4165-A3E2-EF79056D5698}" destId="{5BA3CD2C-EA20-4EA6-B07F-90C7B6F400F3}" srcOrd="3" destOrd="0" presId="urn:microsoft.com/office/officeart/2018/5/layout/IconLeafLabelList"/>
    <dgm:cxn modelId="{F8B9835D-177A-4A44-BC63-F520BAE8D85D}" type="presParOf" srcId="{3B3035B8-78CD-4A73-A2E7-28243C1550FC}" destId="{F3C8E8A9-D78C-49A4-8A6A-353F3B4C3083}" srcOrd="3" destOrd="0" presId="urn:microsoft.com/office/officeart/2018/5/layout/IconLeafLabelList"/>
    <dgm:cxn modelId="{A3A22C51-F891-4399-9FA5-70EBB2649110}" type="presParOf" srcId="{3B3035B8-78CD-4A73-A2E7-28243C1550FC}" destId="{1D900ED4-A9C4-423F-B155-9DA2E2883C5E}" srcOrd="4" destOrd="0" presId="urn:microsoft.com/office/officeart/2018/5/layout/IconLeafLabelList"/>
    <dgm:cxn modelId="{989BBBCB-4CC0-425B-A162-056D9E433D26}" type="presParOf" srcId="{1D900ED4-A9C4-423F-B155-9DA2E2883C5E}" destId="{042C769F-37AA-440F-8267-10EFA67BBB46}" srcOrd="0" destOrd="0" presId="urn:microsoft.com/office/officeart/2018/5/layout/IconLeafLabelList"/>
    <dgm:cxn modelId="{0630B369-A5D0-4FB6-99AE-DCA89A366557}" type="presParOf" srcId="{1D900ED4-A9C4-423F-B155-9DA2E2883C5E}" destId="{7FC91105-9150-4613-B5CD-40C371DF72A4}" srcOrd="1" destOrd="0" presId="urn:microsoft.com/office/officeart/2018/5/layout/IconLeafLabelList"/>
    <dgm:cxn modelId="{C032502F-2B54-456C-8C2D-EB0A350EB920}" type="presParOf" srcId="{1D900ED4-A9C4-423F-B155-9DA2E2883C5E}" destId="{143A8CAE-754A-4719-A549-82631390967F}" srcOrd="2" destOrd="0" presId="urn:microsoft.com/office/officeart/2018/5/layout/IconLeafLabelList"/>
    <dgm:cxn modelId="{E1DF4AF1-1158-4084-A614-DCF0B1D423CF}" type="presParOf" srcId="{1D900ED4-A9C4-423F-B155-9DA2E2883C5E}" destId="{CC538237-453D-4361-82FA-7C31B845B753}" srcOrd="3" destOrd="0" presId="urn:microsoft.com/office/officeart/2018/5/layout/IconLeafLabelList"/>
    <dgm:cxn modelId="{733489FD-54CF-495F-961F-499F507F0D46}" type="presParOf" srcId="{3B3035B8-78CD-4A73-A2E7-28243C1550FC}" destId="{15423EA5-6001-4801-99E9-0584EFF3A2F1}" srcOrd="5" destOrd="0" presId="urn:microsoft.com/office/officeart/2018/5/layout/IconLeafLabelList"/>
    <dgm:cxn modelId="{E02964DA-5DA6-4C1F-9BEB-633B083B2039}" type="presParOf" srcId="{3B3035B8-78CD-4A73-A2E7-28243C1550FC}" destId="{42E1C954-DAB7-47F8-B948-297C5F7A681E}" srcOrd="6" destOrd="0" presId="urn:microsoft.com/office/officeart/2018/5/layout/IconLeafLabelList"/>
    <dgm:cxn modelId="{2E80C2F4-FC4B-47C4-BC6D-93006584AEED}" type="presParOf" srcId="{42E1C954-DAB7-47F8-B948-297C5F7A681E}" destId="{77DA08A5-52C4-49EB-B890-F3B9EF85E663}" srcOrd="0" destOrd="0" presId="urn:microsoft.com/office/officeart/2018/5/layout/IconLeafLabelList"/>
    <dgm:cxn modelId="{E356031E-37DD-4988-98BE-04600293A5A0}" type="presParOf" srcId="{42E1C954-DAB7-47F8-B948-297C5F7A681E}" destId="{A5B93217-FA53-45B8-883D-0A306E36A744}" srcOrd="1" destOrd="0" presId="urn:microsoft.com/office/officeart/2018/5/layout/IconLeafLabelList"/>
    <dgm:cxn modelId="{019D10F5-5C6B-4FA7-8A62-2B475E6B2306}" type="presParOf" srcId="{42E1C954-DAB7-47F8-B948-297C5F7A681E}" destId="{AFB1AC19-62AE-471A-A52F-5FD49315CCAB}" srcOrd="2" destOrd="0" presId="urn:microsoft.com/office/officeart/2018/5/layout/IconLeafLabelList"/>
    <dgm:cxn modelId="{D48E7879-4753-4F27-85EA-CEBE03F63FE1}" type="presParOf" srcId="{42E1C954-DAB7-47F8-B948-297C5F7A681E}" destId="{492BFF94-2474-4B53-872A-ACB664CC37BF}" srcOrd="3" destOrd="0" presId="urn:microsoft.com/office/officeart/2018/5/layout/IconLeafLabelList"/>
    <dgm:cxn modelId="{8D5F190D-676B-48F9-9394-D97654E86112}" type="presParOf" srcId="{3B3035B8-78CD-4A73-A2E7-28243C1550FC}" destId="{C1CF8DCE-8BD6-465A-84AA-48B1E50EF182}" srcOrd="7" destOrd="0" presId="urn:microsoft.com/office/officeart/2018/5/layout/IconLeafLabelList"/>
    <dgm:cxn modelId="{CAA7BE7D-645B-44F3-A3E7-962E12591670}" type="presParOf" srcId="{3B3035B8-78CD-4A73-A2E7-28243C1550FC}" destId="{8F716761-64EE-4E96-AD12-86C461B157E8}" srcOrd="8" destOrd="0" presId="urn:microsoft.com/office/officeart/2018/5/layout/IconLeafLabelList"/>
    <dgm:cxn modelId="{DDEB6B7F-3A4E-42E7-9E55-CF3D4B7FF172}" type="presParOf" srcId="{8F716761-64EE-4E96-AD12-86C461B157E8}" destId="{C70BE50F-DBA1-469E-9171-8FF13A8EEBDA}" srcOrd="0" destOrd="0" presId="urn:microsoft.com/office/officeart/2018/5/layout/IconLeafLabelList"/>
    <dgm:cxn modelId="{3B37E49A-5982-4025-BEDF-F993F25F27D6}" type="presParOf" srcId="{8F716761-64EE-4E96-AD12-86C461B157E8}" destId="{7F0BF93E-ADDE-464F-9466-C6B96A4733D4}" srcOrd="1" destOrd="0" presId="urn:microsoft.com/office/officeart/2018/5/layout/IconLeafLabelList"/>
    <dgm:cxn modelId="{0A3223DA-A71A-4507-AFA6-C0C32702B4CE}" type="presParOf" srcId="{8F716761-64EE-4E96-AD12-86C461B157E8}" destId="{1F94129C-8875-47EA-8941-9AE709A4F573}" srcOrd="2" destOrd="0" presId="urn:microsoft.com/office/officeart/2018/5/layout/IconLeafLabelList"/>
    <dgm:cxn modelId="{D3975A1B-65E0-4419-8DC9-6EB34330C606}" type="presParOf" srcId="{8F716761-64EE-4E96-AD12-86C461B157E8}" destId="{8DF0FA1B-C571-4DA8-BC5A-ECDF4803F10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067B3-85CE-45C0-865E-347C0504F1C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5391DF-825F-48F6-BBB2-5411799F0D48}">
      <dgm:prSet/>
      <dgm:spPr/>
      <dgm:t>
        <a:bodyPr/>
        <a:lstStyle/>
        <a:p>
          <a:r>
            <a:rPr lang="en-US"/>
            <a:t>What are the key concepts, change points, capstone courses in your program?</a:t>
          </a:r>
        </a:p>
      </dgm:t>
    </dgm:pt>
    <dgm:pt modelId="{C1F6A002-6FDB-4018-8C7D-4C599E44F61B}" type="parTrans" cxnId="{FCF55B8C-6A2D-4065-B456-979843C66229}">
      <dgm:prSet/>
      <dgm:spPr/>
      <dgm:t>
        <a:bodyPr/>
        <a:lstStyle/>
        <a:p>
          <a:endParaRPr lang="en-US"/>
        </a:p>
      </dgm:t>
    </dgm:pt>
    <dgm:pt modelId="{AE32B383-160F-40B3-8A7D-027F145932D5}" type="sibTrans" cxnId="{FCF55B8C-6A2D-4065-B456-979843C66229}">
      <dgm:prSet/>
      <dgm:spPr/>
      <dgm:t>
        <a:bodyPr/>
        <a:lstStyle/>
        <a:p>
          <a:endParaRPr lang="en-US"/>
        </a:p>
      </dgm:t>
    </dgm:pt>
    <dgm:pt modelId="{B0A7C8FC-0C4B-461B-B9F9-8EAA644E9F74}">
      <dgm:prSet/>
      <dgm:spPr/>
      <dgm:t>
        <a:bodyPr/>
        <a:lstStyle/>
        <a:p>
          <a:r>
            <a:rPr lang="en-US"/>
            <a:t>What are the three to five most important outcomes on which you would concentrate?</a:t>
          </a:r>
        </a:p>
      </dgm:t>
    </dgm:pt>
    <dgm:pt modelId="{BAB9674E-8235-4E78-A89C-F65A6E6FEF0F}" type="parTrans" cxnId="{5C1BB2BF-8FF7-4064-B028-37AA5AA17EEA}">
      <dgm:prSet/>
      <dgm:spPr/>
      <dgm:t>
        <a:bodyPr/>
        <a:lstStyle/>
        <a:p>
          <a:endParaRPr lang="en-US"/>
        </a:p>
      </dgm:t>
    </dgm:pt>
    <dgm:pt modelId="{1EF1C0AA-5711-4D77-8CA8-423294CD0016}" type="sibTrans" cxnId="{5C1BB2BF-8FF7-4064-B028-37AA5AA17EEA}">
      <dgm:prSet/>
      <dgm:spPr/>
      <dgm:t>
        <a:bodyPr/>
        <a:lstStyle/>
        <a:p>
          <a:endParaRPr lang="en-US"/>
        </a:p>
      </dgm:t>
    </dgm:pt>
    <dgm:pt modelId="{6F9A1B95-B63D-4463-A53F-DE9DFF4CFC78}">
      <dgm:prSet/>
      <dgm:spPr/>
      <dgm:t>
        <a:bodyPr/>
        <a:lstStyle/>
        <a:p>
          <a:r>
            <a:rPr lang="en-US"/>
            <a:t>Are your outcomes statements consistent with your statement of purpose and mission?</a:t>
          </a:r>
        </a:p>
      </dgm:t>
    </dgm:pt>
    <dgm:pt modelId="{47CF6596-D619-4C8A-92BB-A53820FB9BC9}" type="parTrans" cxnId="{51520EC9-47EC-4C70-81E5-B3D8CCEEF2B0}">
      <dgm:prSet/>
      <dgm:spPr/>
      <dgm:t>
        <a:bodyPr/>
        <a:lstStyle/>
        <a:p>
          <a:endParaRPr lang="en-US"/>
        </a:p>
      </dgm:t>
    </dgm:pt>
    <dgm:pt modelId="{DAEDD9EB-ECB8-4DDB-B16A-A72F51298286}" type="sibTrans" cxnId="{51520EC9-47EC-4C70-81E5-B3D8CCEEF2B0}">
      <dgm:prSet/>
      <dgm:spPr/>
      <dgm:t>
        <a:bodyPr/>
        <a:lstStyle/>
        <a:p>
          <a:endParaRPr lang="en-US"/>
        </a:p>
      </dgm:t>
    </dgm:pt>
    <dgm:pt modelId="{745A31FA-A7C2-4BB3-99E4-E62FB949070A}">
      <dgm:prSet/>
      <dgm:spPr/>
      <dgm:t>
        <a:bodyPr/>
        <a:lstStyle/>
        <a:p>
          <a:r>
            <a:rPr lang="en-US"/>
            <a:t>Are your outcomes statements specific enough to relate only to your program but not so specific that you need a bunch of them to describe your program?</a:t>
          </a:r>
        </a:p>
      </dgm:t>
    </dgm:pt>
    <dgm:pt modelId="{711C929B-148F-4FA3-946C-4CBD8038358C}" type="parTrans" cxnId="{659711A4-F311-4CA7-9C5A-BB042B65F990}">
      <dgm:prSet/>
      <dgm:spPr/>
      <dgm:t>
        <a:bodyPr/>
        <a:lstStyle/>
        <a:p>
          <a:endParaRPr lang="en-US"/>
        </a:p>
      </dgm:t>
    </dgm:pt>
    <dgm:pt modelId="{57547551-EAD9-4A14-A051-EFCEB25CA270}" type="sibTrans" cxnId="{659711A4-F311-4CA7-9C5A-BB042B65F990}">
      <dgm:prSet/>
      <dgm:spPr/>
      <dgm:t>
        <a:bodyPr/>
        <a:lstStyle/>
        <a:p>
          <a:endParaRPr lang="en-US"/>
        </a:p>
      </dgm:t>
    </dgm:pt>
    <dgm:pt modelId="{852375B3-FA8E-4E53-8F94-428428BD8389}">
      <dgm:prSet/>
      <dgm:spPr/>
      <dgm:t>
        <a:bodyPr/>
        <a:lstStyle/>
        <a:p>
          <a:r>
            <a:rPr lang="en-US" dirty="0"/>
            <a:t>Are your outcomes statements reasonable enough given the ability of your students?</a:t>
          </a:r>
        </a:p>
      </dgm:t>
    </dgm:pt>
    <dgm:pt modelId="{697CF5AC-E86B-41D4-94CC-973B39258847}" type="parTrans" cxnId="{30E9EFB0-A218-4C11-9C62-D3D4E9B7F3AA}">
      <dgm:prSet/>
      <dgm:spPr/>
      <dgm:t>
        <a:bodyPr/>
        <a:lstStyle/>
        <a:p>
          <a:endParaRPr lang="en-US"/>
        </a:p>
      </dgm:t>
    </dgm:pt>
    <dgm:pt modelId="{A4B78C9F-6980-4C43-915B-79239A44D443}" type="sibTrans" cxnId="{30E9EFB0-A218-4C11-9C62-D3D4E9B7F3AA}">
      <dgm:prSet/>
      <dgm:spPr/>
      <dgm:t>
        <a:bodyPr/>
        <a:lstStyle/>
        <a:p>
          <a:endParaRPr lang="en-US"/>
        </a:p>
      </dgm:t>
    </dgm:pt>
    <dgm:pt modelId="{028146A2-94BF-B045-B620-1A6156FF3803}" type="pres">
      <dgm:prSet presAssocID="{40A067B3-85CE-45C0-865E-347C0504F1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1024B-1340-0D47-BB30-20978220D45F}" type="pres">
      <dgm:prSet presAssocID="{9B5391DF-825F-48F6-BBB2-5411799F0D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AA234-BB7C-8444-8625-D366E429FAE1}" type="pres">
      <dgm:prSet presAssocID="{AE32B383-160F-40B3-8A7D-027F145932D5}" presName="sibTrans" presStyleCnt="0"/>
      <dgm:spPr/>
    </dgm:pt>
    <dgm:pt modelId="{169D5F61-461D-2541-890D-89BFD5C897FE}" type="pres">
      <dgm:prSet presAssocID="{B0A7C8FC-0C4B-461B-B9F9-8EAA644E9F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44D5D-3CA7-7B47-A017-8ACDBE3B9681}" type="pres">
      <dgm:prSet presAssocID="{1EF1C0AA-5711-4D77-8CA8-423294CD0016}" presName="sibTrans" presStyleCnt="0"/>
      <dgm:spPr/>
    </dgm:pt>
    <dgm:pt modelId="{2322729A-1358-5146-852B-2EAA941F762B}" type="pres">
      <dgm:prSet presAssocID="{6F9A1B95-B63D-4463-A53F-DE9DFF4CFC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6E5B6-D87D-424C-9BB8-2BA773EE75F9}" type="pres">
      <dgm:prSet presAssocID="{DAEDD9EB-ECB8-4DDB-B16A-A72F51298286}" presName="sibTrans" presStyleCnt="0"/>
      <dgm:spPr/>
    </dgm:pt>
    <dgm:pt modelId="{1A4ECBFA-4989-CF4E-9BAD-68141E5390D7}" type="pres">
      <dgm:prSet presAssocID="{745A31FA-A7C2-4BB3-99E4-E62FB94907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DEC15-278E-C047-8DFF-659D92206288}" type="pres">
      <dgm:prSet presAssocID="{57547551-EAD9-4A14-A051-EFCEB25CA270}" presName="sibTrans" presStyleCnt="0"/>
      <dgm:spPr/>
    </dgm:pt>
    <dgm:pt modelId="{421ACFAD-52C7-0F47-B58F-B109D576FF12}" type="pres">
      <dgm:prSet presAssocID="{852375B3-FA8E-4E53-8F94-428428BD83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8BB90-E164-E44B-9250-23503A25E440}" type="presOf" srcId="{40A067B3-85CE-45C0-865E-347C0504F1C9}" destId="{028146A2-94BF-B045-B620-1A6156FF3803}" srcOrd="0" destOrd="0" presId="urn:microsoft.com/office/officeart/2005/8/layout/default"/>
    <dgm:cxn modelId="{5A2CF0AB-1AE2-A943-9147-754D9C83AA3F}" type="presOf" srcId="{852375B3-FA8E-4E53-8F94-428428BD8389}" destId="{421ACFAD-52C7-0F47-B58F-B109D576FF12}" srcOrd="0" destOrd="0" presId="urn:microsoft.com/office/officeart/2005/8/layout/default"/>
    <dgm:cxn modelId="{659711A4-F311-4CA7-9C5A-BB042B65F990}" srcId="{40A067B3-85CE-45C0-865E-347C0504F1C9}" destId="{745A31FA-A7C2-4BB3-99E4-E62FB949070A}" srcOrd="3" destOrd="0" parTransId="{711C929B-148F-4FA3-946C-4CBD8038358C}" sibTransId="{57547551-EAD9-4A14-A051-EFCEB25CA270}"/>
    <dgm:cxn modelId="{90B810A0-607C-DC46-B260-F43624C30687}" type="presOf" srcId="{745A31FA-A7C2-4BB3-99E4-E62FB949070A}" destId="{1A4ECBFA-4989-CF4E-9BAD-68141E5390D7}" srcOrd="0" destOrd="0" presId="urn:microsoft.com/office/officeart/2005/8/layout/default"/>
    <dgm:cxn modelId="{5C1BB2BF-8FF7-4064-B028-37AA5AA17EEA}" srcId="{40A067B3-85CE-45C0-865E-347C0504F1C9}" destId="{B0A7C8FC-0C4B-461B-B9F9-8EAA644E9F74}" srcOrd="1" destOrd="0" parTransId="{BAB9674E-8235-4E78-A89C-F65A6E6FEF0F}" sibTransId="{1EF1C0AA-5711-4D77-8CA8-423294CD0016}"/>
    <dgm:cxn modelId="{51520EC9-47EC-4C70-81E5-B3D8CCEEF2B0}" srcId="{40A067B3-85CE-45C0-865E-347C0504F1C9}" destId="{6F9A1B95-B63D-4463-A53F-DE9DFF4CFC78}" srcOrd="2" destOrd="0" parTransId="{47CF6596-D619-4C8A-92BB-A53820FB9BC9}" sibTransId="{DAEDD9EB-ECB8-4DDB-B16A-A72F51298286}"/>
    <dgm:cxn modelId="{1A3F2B70-5E86-FB41-B4C4-8F07F2117125}" type="presOf" srcId="{B0A7C8FC-0C4B-461B-B9F9-8EAA644E9F74}" destId="{169D5F61-461D-2541-890D-89BFD5C897FE}" srcOrd="0" destOrd="0" presId="urn:microsoft.com/office/officeart/2005/8/layout/default"/>
    <dgm:cxn modelId="{0F697A0F-F812-CD41-AE15-832A7BA13388}" type="presOf" srcId="{9B5391DF-825F-48F6-BBB2-5411799F0D48}" destId="{4021024B-1340-0D47-BB30-20978220D45F}" srcOrd="0" destOrd="0" presId="urn:microsoft.com/office/officeart/2005/8/layout/default"/>
    <dgm:cxn modelId="{30E9EFB0-A218-4C11-9C62-D3D4E9B7F3AA}" srcId="{40A067B3-85CE-45C0-865E-347C0504F1C9}" destId="{852375B3-FA8E-4E53-8F94-428428BD8389}" srcOrd="4" destOrd="0" parTransId="{697CF5AC-E86B-41D4-94CC-973B39258847}" sibTransId="{A4B78C9F-6980-4C43-915B-79239A44D443}"/>
    <dgm:cxn modelId="{FCF55B8C-6A2D-4065-B456-979843C66229}" srcId="{40A067B3-85CE-45C0-865E-347C0504F1C9}" destId="{9B5391DF-825F-48F6-BBB2-5411799F0D48}" srcOrd="0" destOrd="0" parTransId="{C1F6A002-6FDB-4018-8C7D-4C599E44F61B}" sibTransId="{AE32B383-160F-40B3-8A7D-027F145932D5}"/>
    <dgm:cxn modelId="{9DFF130D-49D8-2143-AD0C-A4CCCAF3E54B}" type="presOf" srcId="{6F9A1B95-B63D-4463-A53F-DE9DFF4CFC78}" destId="{2322729A-1358-5146-852B-2EAA941F762B}" srcOrd="0" destOrd="0" presId="urn:microsoft.com/office/officeart/2005/8/layout/default"/>
    <dgm:cxn modelId="{3CB09FD0-A2AD-054C-A84C-D98889CBE5E1}" type="presParOf" srcId="{028146A2-94BF-B045-B620-1A6156FF3803}" destId="{4021024B-1340-0D47-BB30-20978220D45F}" srcOrd="0" destOrd="0" presId="urn:microsoft.com/office/officeart/2005/8/layout/default"/>
    <dgm:cxn modelId="{04FFFE8A-A288-0241-A37E-BDD26226290A}" type="presParOf" srcId="{028146A2-94BF-B045-B620-1A6156FF3803}" destId="{E05AA234-BB7C-8444-8625-D366E429FAE1}" srcOrd="1" destOrd="0" presId="urn:microsoft.com/office/officeart/2005/8/layout/default"/>
    <dgm:cxn modelId="{9F0D8DE4-55D2-4643-9A6A-DD4A95C27B14}" type="presParOf" srcId="{028146A2-94BF-B045-B620-1A6156FF3803}" destId="{169D5F61-461D-2541-890D-89BFD5C897FE}" srcOrd="2" destOrd="0" presId="urn:microsoft.com/office/officeart/2005/8/layout/default"/>
    <dgm:cxn modelId="{14F942D7-F6C6-5C49-93B0-4A1C9C42A982}" type="presParOf" srcId="{028146A2-94BF-B045-B620-1A6156FF3803}" destId="{53244D5D-3CA7-7B47-A017-8ACDBE3B9681}" srcOrd="3" destOrd="0" presId="urn:microsoft.com/office/officeart/2005/8/layout/default"/>
    <dgm:cxn modelId="{97A3F2EB-A1FE-264D-882B-F529640E4EBA}" type="presParOf" srcId="{028146A2-94BF-B045-B620-1A6156FF3803}" destId="{2322729A-1358-5146-852B-2EAA941F762B}" srcOrd="4" destOrd="0" presId="urn:microsoft.com/office/officeart/2005/8/layout/default"/>
    <dgm:cxn modelId="{A457B357-FE40-7B43-A387-1F134515AD4A}" type="presParOf" srcId="{028146A2-94BF-B045-B620-1A6156FF3803}" destId="{F636E5B6-D87D-424C-9BB8-2BA773EE75F9}" srcOrd="5" destOrd="0" presId="urn:microsoft.com/office/officeart/2005/8/layout/default"/>
    <dgm:cxn modelId="{450FE681-6106-DF4B-A515-D8494FC9E733}" type="presParOf" srcId="{028146A2-94BF-B045-B620-1A6156FF3803}" destId="{1A4ECBFA-4989-CF4E-9BAD-68141E5390D7}" srcOrd="6" destOrd="0" presId="urn:microsoft.com/office/officeart/2005/8/layout/default"/>
    <dgm:cxn modelId="{362FAC01-87AF-CB43-9AD0-712F7100031A}" type="presParOf" srcId="{028146A2-94BF-B045-B620-1A6156FF3803}" destId="{39EDEC15-278E-C047-8DFF-659D92206288}" srcOrd="7" destOrd="0" presId="urn:microsoft.com/office/officeart/2005/8/layout/default"/>
    <dgm:cxn modelId="{BF6AA33C-F5BB-E84F-9705-029EE33AECC6}" type="presParOf" srcId="{028146A2-94BF-B045-B620-1A6156FF3803}" destId="{421ACFAD-52C7-0F47-B58F-B109D576FF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430DF-B1D1-4F0B-B533-7BEA41A00017}">
      <dsp:nvSpPr>
        <dsp:cNvPr id="0" name=""/>
        <dsp:cNvSpPr/>
      </dsp:nvSpPr>
      <dsp:spPr>
        <a:xfrm>
          <a:off x="531067" y="135792"/>
          <a:ext cx="1194418" cy="11944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22F76-BDC1-45CC-A2EB-51F276671066}">
      <dsp:nvSpPr>
        <dsp:cNvPr id="0" name=""/>
        <dsp:cNvSpPr/>
      </dsp:nvSpPr>
      <dsp:spPr>
        <a:xfrm>
          <a:off x="785615" y="390340"/>
          <a:ext cx="685321" cy="685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A15B5-C405-4A7B-BF5F-D7B6B8635681}">
      <dsp:nvSpPr>
        <dsp:cNvPr id="0" name=""/>
        <dsp:cNvSpPr/>
      </dsp:nvSpPr>
      <dsp:spPr>
        <a:xfrm>
          <a:off x="149245" y="1702242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Goals we set for student learning</a:t>
          </a:r>
        </a:p>
      </dsp:txBody>
      <dsp:txXfrm>
        <a:off x="149245" y="1702242"/>
        <a:ext cx="1958062" cy="720000"/>
      </dsp:txXfrm>
    </dsp:sp>
    <dsp:sp modelId="{76F7FD5E-9E16-4FA3-B63C-FE2806E33330}">
      <dsp:nvSpPr>
        <dsp:cNvPr id="0" name=""/>
        <dsp:cNvSpPr/>
      </dsp:nvSpPr>
      <dsp:spPr>
        <a:xfrm>
          <a:off x="2831790" y="135792"/>
          <a:ext cx="1194418" cy="11944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4A34A-272E-4ABB-99A6-45FB484027DC}">
      <dsp:nvSpPr>
        <dsp:cNvPr id="0" name=""/>
        <dsp:cNvSpPr/>
      </dsp:nvSpPr>
      <dsp:spPr>
        <a:xfrm>
          <a:off x="3086339" y="390340"/>
          <a:ext cx="685321" cy="685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3CD2C-EA20-4EA6-B07F-90C7B6F400F3}">
      <dsp:nvSpPr>
        <dsp:cNvPr id="0" name=""/>
        <dsp:cNvSpPr/>
      </dsp:nvSpPr>
      <dsp:spPr>
        <a:xfrm>
          <a:off x="2449968" y="1702242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Institutional Learning Outcomes</a:t>
          </a:r>
        </a:p>
      </dsp:txBody>
      <dsp:txXfrm>
        <a:off x="2449968" y="1702242"/>
        <a:ext cx="1958062" cy="720000"/>
      </dsp:txXfrm>
    </dsp:sp>
    <dsp:sp modelId="{042C769F-37AA-440F-8267-10EFA67BBB46}">
      <dsp:nvSpPr>
        <dsp:cNvPr id="0" name=""/>
        <dsp:cNvSpPr/>
      </dsp:nvSpPr>
      <dsp:spPr>
        <a:xfrm>
          <a:off x="5132514" y="135792"/>
          <a:ext cx="1194418" cy="11944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91105-9150-4613-B5CD-40C371DF72A4}">
      <dsp:nvSpPr>
        <dsp:cNvPr id="0" name=""/>
        <dsp:cNvSpPr/>
      </dsp:nvSpPr>
      <dsp:spPr>
        <a:xfrm>
          <a:off x="5387062" y="390340"/>
          <a:ext cx="685321" cy="685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38237-453D-4361-82FA-7C31B845B753}">
      <dsp:nvSpPr>
        <dsp:cNvPr id="0" name=""/>
        <dsp:cNvSpPr/>
      </dsp:nvSpPr>
      <dsp:spPr>
        <a:xfrm>
          <a:off x="4750692" y="1702242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Program Learning Outcomes </a:t>
          </a:r>
        </a:p>
      </dsp:txBody>
      <dsp:txXfrm>
        <a:off x="4750692" y="1702242"/>
        <a:ext cx="1958062" cy="720000"/>
      </dsp:txXfrm>
    </dsp:sp>
    <dsp:sp modelId="{77DA08A5-52C4-49EB-B890-F3B9EF85E663}">
      <dsp:nvSpPr>
        <dsp:cNvPr id="0" name=""/>
        <dsp:cNvSpPr/>
      </dsp:nvSpPr>
      <dsp:spPr>
        <a:xfrm>
          <a:off x="1681429" y="2911757"/>
          <a:ext cx="1194418" cy="11944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3217-FA53-45B8-883D-0A306E36A744}">
      <dsp:nvSpPr>
        <dsp:cNvPr id="0" name=""/>
        <dsp:cNvSpPr/>
      </dsp:nvSpPr>
      <dsp:spPr>
        <a:xfrm>
          <a:off x="1935977" y="3166305"/>
          <a:ext cx="685321" cy="685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BFF94-2474-4B53-872A-ACB664CC37BF}">
      <dsp:nvSpPr>
        <dsp:cNvPr id="0" name=""/>
        <dsp:cNvSpPr/>
      </dsp:nvSpPr>
      <dsp:spPr>
        <a:xfrm>
          <a:off x="1299607" y="4478207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Student Learning Outcomes</a:t>
          </a:r>
        </a:p>
      </dsp:txBody>
      <dsp:txXfrm>
        <a:off x="1299607" y="4478207"/>
        <a:ext cx="1958062" cy="720000"/>
      </dsp:txXfrm>
    </dsp:sp>
    <dsp:sp modelId="{C70BE50F-DBA1-469E-9171-8FF13A8EEBDA}">
      <dsp:nvSpPr>
        <dsp:cNvPr id="0" name=""/>
        <dsp:cNvSpPr/>
      </dsp:nvSpPr>
      <dsp:spPr>
        <a:xfrm>
          <a:off x="3982152" y="2911757"/>
          <a:ext cx="1194418" cy="119441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BF93E-ADDE-464F-9466-C6B96A4733D4}">
      <dsp:nvSpPr>
        <dsp:cNvPr id="0" name=""/>
        <dsp:cNvSpPr/>
      </dsp:nvSpPr>
      <dsp:spPr>
        <a:xfrm>
          <a:off x="4236700" y="3166305"/>
          <a:ext cx="685321" cy="6853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0FA1B-C571-4DA8-BC5A-ECDF4803F109}">
      <dsp:nvSpPr>
        <dsp:cNvPr id="0" name=""/>
        <dsp:cNvSpPr/>
      </dsp:nvSpPr>
      <dsp:spPr>
        <a:xfrm>
          <a:off x="3600330" y="4478207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Outcomes vs. Objectives</a:t>
          </a:r>
        </a:p>
      </dsp:txBody>
      <dsp:txXfrm>
        <a:off x="3600330" y="4478207"/>
        <a:ext cx="19580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024B-1340-0D47-BB30-20978220D45F}">
      <dsp:nvSpPr>
        <dsp:cNvPr id="0" name=""/>
        <dsp:cNvSpPr/>
      </dsp:nvSpPr>
      <dsp:spPr>
        <a:xfrm>
          <a:off x="0" y="199944"/>
          <a:ext cx="3275867" cy="196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What are the key concepts, change points, capstone courses in your program?</a:t>
          </a:r>
        </a:p>
      </dsp:txBody>
      <dsp:txXfrm>
        <a:off x="0" y="199944"/>
        <a:ext cx="3275867" cy="1965520"/>
      </dsp:txXfrm>
    </dsp:sp>
    <dsp:sp modelId="{169D5F61-461D-2541-890D-89BFD5C897FE}">
      <dsp:nvSpPr>
        <dsp:cNvPr id="0" name=""/>
        <dsp:cNvSpPr/>
      </dsp:nvSpPr>
      <dsp:spPr>
        <a:xfrm>
          <a:off x="3603453" y="199944"/>
          <a:ext cx="3275867" cy="196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What are the three to five most important outcomes on which you would concentrate?</a:t>
          </a:r>
        </a:p>
      </dsp:txBody>
      <dsp:txXfrm>
        <a:off x="3603453" y="199944"/>
        <a:ext cx="3275867" cy="1965520"/>
      </dsp:txXfrm>
    </dsp:sp>
    <dsp:sp modelId="{2322729A-1358-5146-852B-2EAA941F762B}">
      <dsp:nvSpPr>
        <dsp:cNvPr id="0" name=""/>
        <dsp:cNvSpPr/>
      </dsp:nvSpPr>
      <dsp:spPr>
        <a:xfrm>
          <a:off x="7206907" y="199944"/>
          <a:ext cx="3275867" cy="196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Are your outcomes statements consistent with your statement of purpose and mission?</a:t>
          </a:r>
        </a:p>
      </dsp:txBody>
      <dsp:txXfrm>
        <a:off x="7206907" y="199944"/>
        <a:ext cx="3275867" cy="1965520"/>
      </dsp:txXfrm>
    </dsp:sp>
    <dsp:sp modelId="{1A4ECBFA-4989-CF4E-9BAD-68141E5390D7}">
      <dsp:nvSpPr>
        <dsp:cNvPr id="0" name=""/>
        <dsp:cNvSpPr/>
      </dsp:nvSpPr>
      <dsp:spPr>
        <a:xfrm>
          <a:off x="1801726" y="2493051"/>
          <a:ext cx="3275867" cy="196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Are your outcomes statements specific enough to relate only to your program but not so specific that you need a bunch of them to describe your program?</a:t>
          </a:r>
        </a:p>
      </dsp:txBody>
      <dsp:txXfrm>
        <a:off x="1801726" y="2493051"/>
        <a:ext cx="3275867" cy="1965520"/>
      </dsp:txXfrm>
    </dsp:sp>
    <dsp:sp modelId="{421ACFAD-52C7-0F47-B58F-B109D576FF12}">
      <dsp:nvSpPr>
        <dsp:cNvPr id="0" name=""/>
        <dsp:cNvSpPr/>
      </dsp:nvSpPr>
      <dsp:spPr>
        <a:xfrm>
          <a:off x="5405180" y="2493051"/>
          <a:ext cx="3275867" cy="196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Are your outcomes statements reasonable enough given the ability of your students?</a:t>
          </a:r>
        </a:p>
      </dsp:txBody>
      <dsp:txXfrm>
        <a:off x="5405180" y="2493051"/>
        <a:ext cx="3275867" cy="196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0AA4-5016-5C44-AA95-98316BABC3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4052B-223A-854D-BACC-97745919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great example! The right number of PLOs are present for a certificate program (2-3 recommended by ACCJC)</a:t>
            </a:r>
            <a:r>
              <a:rPr lang="en-US" baseline="0" dirty="0"/>
              <a:t> and the outcomes are CLEAR.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55EC-020E-0745-A385-DA2A1D6CAD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</a:t>
            </a:r>
            <a:r>
              <a:rPr lang="en-US" baseline="0" dirty="0"/>
              <a:t> great example.  If you didn’t see “musical theater” you’d still know that these PLOs belong to that area because they are so specific!  The number of PLOs recommended for a certificate program is 2-3.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55EC-020E-0745-A385-DA2A1D6CAD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number of PLOs for a degree is 3-4.</a:t>
            </a:r>
          </a:p>
          <a:p>
            <a:r>
              <a:rPr lang="en-US" dirty="0"/>
              <a:t>Although only 2</a:t>
            </a:r>
            <a:r>
              <a:rPr lang="en-US" baseline="0" dirty="0"/>
              <a:t> outcomes were selected out of several generic CTE outcomes, they aren’t specific to the program.  </a:t>
            </a:r>
          </a:p>
          <a:p>
            <a:r>
              <a:rPr lang="en-US" baseline="0" dirty="0"/>
              <a:t>Unable to determine that these belong to Fire Technology because they are not linked to the course</a:t>
            </a:r>
          </a:p>
          <a:p>
            <a:r>
              <a:rPr lang="en-US" baseline="0" dirty="0"/>
              <a:t>These are general CTE outcomes</a:t>
            </a:r>
          </a:p>
          <a:p>
            <a:endParaRPr lang="en-US" baseline="0" dirty="0"/>
          </a:p>
          <a:p>
            <a:r>
              <a:rPr lang="en-US" baseline="0" dirty="0"/>
              <a:t>If this is a degree for employment, maybe an outcome related to that preparation would be an idea.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55EC-020E-0745-A385-DA2A1D6CAD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PLOs is appropriate</a:t>
            </a:r>
            <a:r>
              <a:rPr lang="en-US" baseline="0" dirty="0"/>
              <a:t> for a certificate program (best practice= 2-3)</a:t>
            </a:r>
          </a:p>
          <a:p>
            <a:r>
              <a:rPr lang="en-US" baseline="0" dirty="0"/>
              <a:t>Both PLOs are teacher centered rather than student centered.  The outcome is what the instructor will do.  </a:t>
            </a:r>
          </a:p>
          <a:p>
            <a:r>
              <a:rPr lang="en-US" baseline="0" dirty="0"/>
              <a:t>The second PLO is not assessable and may be unrealistic.  Can this one course prepare a student for ALL Subsequent math courses?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55EC-020E-0745-A385-DA2A1D6CAD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A0FE-BCF0-411E-8BD4-73ABFCDA9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384702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PRINCIPLES OF PLOS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51234-3F43-4192-838E-DBAFBAC2F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8F89C46-ED8C-47C0-9D77-097BA184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5529"/>
          </a:xfrm>
        </p:spPr>
        <p:txBody>
          <a:bodyPr anchor="ctr">
            <a:normAutofit/>
          </a:bodyPr>
          <a:lstStyle/>
          <a:p>
            <a:r>
              <a:rPr lang="en-US" dirty="0"/>
              <a:t>Refining PLOs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2EB5139-8CA7-4A1D-835D-C6DBB7D8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8594"/>
              </p:ext>
            </p:extLst>
          </p:nvPr>
        </p:nvGraphicFramePr>
        <p:xfrm>
          <a:off x="854612" y="1688123"/>
          <a:ext cx="10482775" cy="465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7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PLO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029200" cy="3749040"/>
          </a:xfrm>
        </p:spPr>
        <p:txBody>
          <a:bodyPr>
            <a:normAutofit/>
          </a:bodyPr>
          <a:lstStyle/>
          <a:p>
            <a:r>
              <a:rPr lang="en-US" sz="2000" dirty="0"/>
              <a:t>PLOs can be assessed in many ways</a:t>
            </a:r>
          </a:p>
          <a:p>
            <a:pPr lvl="1"/>
            <a:r>
              <a:rPr lang="en-US" sz="2000" dirty="0"/>
              <a:t>Direct assessment</a:t>
            </a:r>
          </a:p>
          <a:p>
            <a:pPr lvl="2"/>
            <a:r>
              <a:rPr lang="en-US" sz="2000" dirty="0"/>
              <a:t>Key Assessments, Portfolios, and Capstones.</a:t>
            </a:r>
          </a:p>
          <a:p>
            <a:pPr lvl="1"/>
            <a:r>
              <a:rPr lang="en-US" sz="2000" dirty="0"/>
              <a:t>Indirect assessment</a:t>
            </a:r>
          </a:p>
          <a:p>
            <a:pPr lvl="2"/>
            <a:r>
              <a:rPr lang="en-US" sz="2000" dirty="0"/>
              <a:t>Review of program data</a:t>
            </a:r>
          </a:p>
          <a:p>
            <a:pPr lvl="2"/>
            <a:r>
              <a:rPr lang="en-US" sz="2000" dirty="0"/>
              <a:t>Alumni surveys</a:t>
            </a:r>
          </a:p>
          <a:p>
            <a:endParaRPr lang="en-US" dirty="0"/>
          </a:p>
        </p:txBody>
      </p:sp>
      <p:pic>
        <p:nvPicPr>
          <p:cNvPr id="4" name="Picture 2" descr="Touchpoint Measurement 101 Part II: Effective Methods for ...">
            <a:extLst>
              <a:ext uri="{FF2B5EF4-FFF2-40B4-BE49-F238E27FC236}">
                <a16:creationId xmlns:a16="http://schemas.microsoft.com/office/drawing/2014/main" id="{F1D28BE7-D60B-2F45-B637-F8471D71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2305" b="-2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4277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683" y="39598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Great example of PLO’s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Compare the following PLO’s with the guidelines provided in “A Practical Guide to PLO’s”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1906859"/>
            <a:ext cx="4271771" cy="43043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Advanced First Aid and Safety, CPR/AED </a:t>
            </a:r>
          </a:p>
          <a:p>
            <a:pPr marL="0" indent="0" algn="ctr">
              <a:buNone/>
            </a:pPr>
            <a:r>
              <a:rPr lang="en-US" sz="2000" dirty="0"/>
              <a:t>(Certificate)</a:t>
            </a:r>
          </a:p>
          <a:p>
            <a:pPr lvl="0"/>
            <a:r>
              <a:rPr lang="en-US" sz="2000" dirty="0"/>
              <a:t>Assess victims of injury and medical emergencies and apply an emergency action plan.</a:t>
            </a:r>
          </a:p>
          <a:p>
            <a:pPr lvl="0"/>
            <a:r>
              <a:rPr lang="en-US" sz="2000" dirty="0"/>
              <a:t>Demonstrate advanced knowledge, skills, and techniques in Cardiopulmonary Resuscitation and Automatic External Defibrillator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38907" y="2219093"/>
            <a:ext cx="2341756" cy="5910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7571" y="1906859"/>
            <a:ext cx="248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PLO’s appropriate for Certificate program.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62547" y="3778597"/>
            <a:ext cx="1676399" cy="2804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76693" y="4059044"/>
            <a:ext cx="1862253" cy="7904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17005" y="3546088"/>
            <a:ext cx="2888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 are: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Cumulative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Linked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Exclusive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Assessable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Reflect Student abilities</a:t>
            </a:r>
          </a:p>
        </p:txBody>
      </p:sp>
    </p:spTree>
    <p:extLst>
      <p:ext uri="{BB962C8B-B14F-4D97-AF65-F5344CB8AC3E}">
        <p14:creationId xmlns:p14="http://schemas.microsoft.com/office/powerpoint/2010/main" val="42809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683" y="395980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/>
              <a:t>Great example of PLO’s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Compare the following PLO’s with the guidelines provided in “A Practical Guide to PLO’s”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1906859"/>
            <a:ext cx="4271771" cy="4304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Musical Theater </a:t>
            </a:r>
          </a:p>
          <a:p>
            <a:pPr marL="0" indent="0" algn="ctr">
              <a:buNone/>
            </a:pPr>
            <a:r>
              <a:rPr lang="en-US" sz="2000" dirty="0"/>
              <a:t>(Certificate)</a:t>
            </a:r>
          </a:p>
          <a:p>
            <a:pPr lvl="0"/>
            <a:r>
              <a:rPr lang="en-US" sz="2000" dirty="0"/>
              <a:t>Students will effectively interpret musical theatre scripts and songs.</a:t>
            </a:r>
          </a:p>
          <a:p>
            <a:pPr lvl="0"/>
            <a:r>
              <a:rPr lang="en-US" sz="2000" dirty="0"/>
              <a:t>Students will integrate interdisciplinary performance skills required for success in the musical theatre field.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33900" y="2219093"/>
            <a:ext cx="2446763" cy="3340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7571" y="1906859"/>
            <a:ext cx="248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PLO’s appropriate for Certificate program.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57281" y="3061577"/>
            <a:ext cx="1676399" cy="2804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71427" y="3523588"/>
            <a:ext cx="1862253" cy="7904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6056" y="2939726"/>
            <a:ext cx="2888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 are: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Cumulative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Linked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Exclusive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Assessable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Reflect Student ability</a:t>
            </a:r>
          </a:p>
        </p:txBody>
      </p:sp>
    </p:spTree>
    <p:extLst>
      <p:ext uri="{BB962C8B-B14F-4D97-AF65-F5344CB8AC3E}">
        <p14:creationId xmlns:p14="http://schemas.microsoft.com/office/powerpoint/2010/main" val="14178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95980"/>
            <a:ext cx="9575800" cy="1188720"/>
          </a:xfrm>
        </p:spPr>
        <p:txBody>
          <a:bodyPr>
            <a:normAutofit/>
          </a:bodyPr>
          <a:lstStyle/>
          <a:p>
            <a:r>
              <a:rPr lang="en-US" sz="2400" dirty="0"/>
              <a:t>Example of PLOs not following best practice guidelines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Compare the following PLO’s with the guidelines provided in </a:t>
            </a:r>
            <a:br>
              <a:rPr lang="en-US" sz="1800" dirty="0"/>
            </a:br>
            <a:r>
              <a:rPr lang="en-US" sz="1800" dirty="0"/>
              <a:t>“A Practical Guide to PLO’s”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3778597"/>
            <a:ext cx="4271771" cy="243263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/>
              <a:t>Apply critical thinking skills to research, evaluate, analyze, and synthesize information.  </a:t>
            </a:r>
          </a:p>
          <a:p>
            <a:pPr lvl="0"/>
            <a:r>
              <a:rPr lang="en-US" sz="2000" dirty="0"/>
              <a:t>Display the aptitude and knowledge necessary to qualify for certification exams in their field. 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53100" y="2269887"/>
            <a:ext cx="1147647" cy="5402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7571" y="1906859"/>
            <a:ext cx="248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Recommended # of PLO’s for degrees 3-4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76693" y="4057319"/>
            <a:ext cx="1862254" cy="17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76693" y="4204449"/>
            <a:ext cx="1862253" cy="7904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61956" y="2903157"/>
            <a:ext cx="2888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 are: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Cumulative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linked to the course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exclusive to the program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Assessable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Reflect student abilities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General CTE outcomes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45788" y="2417640"/>
            <a:ext cx="4707895" cy="112101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Fire Technology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(AS Degree for employment Preparation)</a:t>
            </a:r>
          </a:p>
        </p:txBody>
      </p:sp>
    </p:spTree>
    <p:extLst>
      <p:ext uri="{BB962C8B-B14F-4D97-AF65-F5344CB8AC3E}">
        <p14:creationId xmlns:p14="http://schemas.microsoft.com/office/powerpoint/2010/main" val="8731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43" y="1906859"/>
            <a:ext cx="4271771" cy="4304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Integers </a:t>
            </a:r>
          </a:p>
          <a:p>
            <a:pPr marL="0" indent="0" algn="ctr">
              <a:buNone/>
            </a:pPr>
            <a:r>
              <a:rPr lang="en-US" dirty="0"/>
              <a:t>(Certificate)</a:t>
            </a:r>
          </a:p>
          <a:p>
            <a:pPr lvl="0"/>
            <a:r>
              <a:rPr lang="en-US" dirty="0"/>
              <a:t>Help students to develop foundational numeracy skills in integers</a:t>
            </a:r>
          </a:p>
          <a:p>
            <a:pPr lvl="0"/>
            <a:r>
              <a:rPr lang="en-US" dirty="0"/>
              <a:t>Prepare students with a proper knowledge to be successful in the subsequent math courses.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14061" y="2219093"/>
            <a:ext cx="2966603" cy="1831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7571" y="1906859"/>
            <a:ext cx="248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PLO’s appropriate for certificate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2102" y="3601477"/>
            <a:ext cx="2888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Outcomes are: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Cumulative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Linked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Exclusive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Assessable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Reflects a teacher focus, not student ability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12965" y="4059045"/>
            <a:ext cx="2067699" cy="85585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33500" y="395980"/>
            <a:ext cx="9575800" cy="1188720"/>
          </a:xfrm>
        </p:spPr>
        <p:txBody>
          <a:bodyPr>
            <a:normAutofit/>
          </a:bodyPr>
          <a:lstStyle/>
          <a:p>
            <a:r>
              <a:rPr lang="en-US" sz="2400" dirty="0"/>
              <a:t>Example of PLO not following best practice guidelines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Compare the following PLO’s with the guidelines provided in </a:t>
            </a:r>
            <a:br>
              <a:rPr lang="en-US" sz="1800" dirty="0"/>
            </a:br>
            <a:r>
              <a:rPr lang="en-US" sz="1800" dirty="0"/>
              <a:t>“A Practical Guide to PLO’s” </a:t>
            </a:r>
          </a:p>
        </p:txBody>
      </p:sp>
    </p:spTree>
    <p:extLst>
      <p:ext uri="{BB962C8B-B14F-4D97-AF65-F5344CB8AC3E}">
        <p14:creationId xmlns:p14="http://schemas.microsoft.com/office/powerpoint/2010/main" val="20903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98AFC73-DB5E-40B5-9032-9B38447F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Reach us at…</a:t>
            </a:r>
          </a:p>
        </p:txBody>
      </p:sp>
      <p:pic>
        <p:nvPicPr>
          <p:cNvPr id="7170" name="Picture 2" descr="Courtship Q &amp; A - Courtship Vs. Dating with Rickey E. Macklin">
            <a:extLst>
              <a:ext uri="{FF2B5EF4-FFF2-40B4-BE49-F238E27FC236}">
                <a16:creationId xmlns:a16="http://schemas.microsoft.com/office/drawing/2014/main" id="{9D6CD680-3BDE-AC4E-B64B-39422A3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19200"/>
            <a:ext cx="68580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720438AA-0529-4D79-A684-6C5C4BB47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7735" y="2336800"/>
            <a:ext cx="3727939" cy="3606800"/>
          </a:xfrm>
        </p:spPr>
        <p:txBody>
          <a:bodyPr/>
          <a:lstStyle/>
          <a:p>
            <a:r>
              <a:rPr lang="en-US" dirty="0" err="1"/>
              <a:t>SLO@collegeofthedesert.edu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CF828-EAF6-43EE-9D34-6F80FCA9D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456343"/>
            <a:ext cx="7696201" cy="5945314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765F170-A016-4210-9856-3FA43E39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Outcome Pyramid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F1ABA5-EA86-49AD-9205-747913169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How does it all fit together? </a:t>
            </a:r>
          </a:p>
        </p:txBody>
      </p:sp>
    </p:spTree>
    <p:extLst>
      <p:ext uri="{BB962C8B-B14F-4D97-AF65-F5344CB8AC3E}">
        <p14:creationId xmlns:p14="http://schemas.microsoft.com/office/powerpoint/2010/main" val="75485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FF690-2ECD-ED4F-A870-8CA38527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What are learning outcomes?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8D417C6-C5A1-4BC4-9E66-322F4C9D8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COD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27B514E-0A4C-48F2-B1DD-E6630822D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47154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88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C1B6-D80C-43C7-9E3B-313F6F4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541606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Program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2C1B-6688-432F-90D0-4BBAB28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843" y="2103120"/>
            <a:ext cx="6119445" cy="42132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What are they?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Knowledge, skills, and attitudes </a:t>
            </a:r>
            <a:r>
              <a:rPr lang="en-US" sz="1800" b="0" i="0" dirty="0">
                <a:effectLst/>
              </a:rPr>
              <a:t>that a student should have at the completion of a program. </a:t>
            </a:r>
          </a:p>
          <a:p>
            <a:pPr>
              <a:lnSpc>
                <a:spcPct val="90000"/>
              </a:lnSpc>
            </a:pPr>
            <a:r>
              <a:rPr lang="en-US" dirty="0"/>
              <a:t>What is considered a “program”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effectLst/>
              </a:rPr>
              <a:t>A course or series of courses that lead to a certificate or degree.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Like SLO’s, PLO’s should be observable and measurable. </a:t>
            </a:r>
          </a:p>
          <a:p>
            <a:pPr>
              <a:lnSpc>
                <a:spcPct val="90000"/>
              </a:lnSpc>
            </a:pPr>
            <a:r>
              <a:rPr lang="en-US" dirty="0"/>
              <a:t>Rule of Thumb for the number of PLOs needed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effectLst/>
              </a:rPr>
              <a:t>Programs leading to a </a:t>
            </a:r>
            <a:r>
              <a:rPr lang="en-US" sz="1800" b="1" i="0" dirty="0">
                <a:effectLst/>
              </a:rPr>
              <a:t>certificate should have 2 PLO’s</a:t>
            </a:r>
            <a:endParaRPr lang="en-US" sz="1800" b="0" i="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P</a:t>
            </a:r>
            <a:r>
              <a:rPr lang="en-US" sz="1800" i="0" dirty="0">
                <a:effectLst/>
              </a:rPr>
              <a:t>rograms leading to a </a:t>
            </a:r>
            <a:r>
              <a:rPr lang="en-US" sz="1800" b="1" i="0" dirty="0">
                <a:effectLst/>
              </a:rPr>
              <a:t>degree should have 4 PLO’s</a:t>
            </a:r>
            <a:endParaRPr lang="en-US" sz="1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A1EE8-BFEE-9B4E-9B5A-AEB11CB18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8334" y="2757268"/>
            <a:ext cx="4166865" cy="277096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5023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019549-138C-4E4F-A929-2688A1A9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my PLOs?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3FA0C-6A3C-4D86-8510-E34F1566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06" t="8778" r="23624" b="23794"/>
          <a:stretch/>
        </p:blipFill>
        <p:spPr>
          <a:xfrm>
            <a:off x="2771313" y="1677880"/>
            <a:ext cx="6773662" cy="430567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E1A51D8-6933-494B-B22D-B7B5F5FBF367}"/>
              </a:ext>
            </a:extLst>
          </p:cNvPr>
          <p:cNvSpPr/>
          <p:nvPr/>
        </p:nvSpPr>
        <p:spPr>
          <a:xfrm>
            <a:off x="859653" y="4332304"/>
            <a:ext cx="1651247" cy="798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A1F2-7930-4CE9-B483-DF64664F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377C-2EB4-4C19-813E-6E6C6477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6757"/>
            <a:ext cx="10058400" cy="474955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P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rogram 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P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lanning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Program learning goals help faculty plan the curriculum, assess coherence and sequencing, and evaluate the learning of majors. In addition, they signal the program’s disciplinary identity and provide a common language that students, faculty, and staff share.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C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urricular 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ssessment and Change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 assessmen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t of PLOs provides data that takes “felt” issues in a program and illuminates their realities which provides opportunity for tangible change that benefits students. 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nstitutional Cohesion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hey can show how each program within the institution relate to each other and fulfill specific student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Improved Academic 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dvising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Learning goals for each course are an important first step toward clearly communicating expectations to students and assisting them in matching courses and majors with student interests and capabilities.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Evidence for Accreditation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They say we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gotta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C794-296A-469A-9025-499B3781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9425"/>
            <a:ext cx="10058400" cy="1371600"/>
          </a:xfrm>
        </p:spPr>
        <p:txBody>
          <a:bodyPr/>
          <a:lstStyle/>
          <a:p>
            <a:r>
              <a:rPr lang="en-US" dirty="0"/>
              <a:t>Writing CLEAR PLOs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DD6DF-CBF4-42B9-9169-B834F472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40044"/>
            <a:ext cx="10313963" cy="345361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2000" b="1" i="0" u="sng" dirty="0">
                <a:solidFill>
                  <a:srgbClr val="000000"/>
                </a:solidFill>
                <a:effectLst/>
                <a:latin typeface="+mj-lt"/>
              </a:rPr>
              <a:t>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umulative: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PLO’s should encompass all of the skills and abilities a student would develop through the entirety of the program. </a:t>
            </a:r>
          </a:p>
          <a:p>
            <a:pPr algn="l" rtl="0" fontAlgn="base"/>
            <a:r>
              <a:rPr lang="en-US" sz="2000" b="1" i="0" u="sng" dirty="0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inked: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PLO’s should be directly tied to course SLO’s that lead to the program award and Institutional Learning Outcomes. </a:t>
            </a:r>
          </a:p>
          <a:p>
            <a:pPr algn="l" rtl="0" fontAlgn="base"/>
            <a:r>
              <a:rPr lang="en-US" sz="2000" b="1" i="0" u="sng" dirty="0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xclusive: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Be sure your PLO’s describe your program specifically. </a:t>
            </a:r>
          </a:p>
          <a:p>
            <a:pPr algn="l" rtl="0" fontAlgn="base"/>
            <a:r>
              <a:rPr lang="en-US" sz="2000" b="1" i="0" u="sng" dirty="0">
                <a:solidFill>
                  <a:srgbClr val="000000"/>
                </a:solidFill>
                <a:effectLst/>
                <a:latin typeface="+mj-lt"/>
              </a:rPr>
              <a:t>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ssessable: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Use Bloom’s Taxonomy to ensure that PLO’s are measurable.  </a:t>
            </a:r>
          </a:p>
          <a:p>
            <a:pPr algn="l" rtl="0" fontAlgn="base"/>
            <a:r>
              <a:rPr lang="en-US" sz="2000" b="1" i="0" u="sng" dirty="0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eflect Students: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PLO’s should communicate what students should be able to do once completing the course.  </a:t>
            </a:r>
          </a:p>
          <a:p>
            <a:endParaRPr lang="en-US" sz="2000" dirty="0"/>
          </a:p>
        </p:txBody>
      </p:sp>
      <p:pic>
        <p:nvPicPr>
          <p:cNvPr id="2052" name="Picture 4" descr="Getting Started with Essay Writing | Coursera">
            <a:extLst>
              <a:ext uri="{FF2B5EF4-FFF2-40B4-BE49-F238E27FC236}">
                <a16:creationId xmlns:a16="http://schemas.microsoft.com/office/drawing/2014/main" id="{8F864C98-F020-904C-BBAA-D1DEF16E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54" y="635391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Collaboration and Where Does It Begin? | Jesse Lyn Stoner">
            <a:extLst>
              <a:ext uri="{FF2B5EF4-FFF2-40B4-BE49-F238E27FC236}">
                <a16:creationId xmlns:a16="http://schemas.microsoft.com/office/drawing/2014/main" id="{1DA8EDFD-3734-4B41-9FEE-9701A628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50" y="237744"/>
            <a:ext cx="7052499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126822"/>
          </a:xfrm>
        </p:spPr>
        <p:txBody>
          <a:bodyPr anchor="b">
            <a:normAutofit/>
          </a:bodyPr>
          <a:lstStyle/>
          <a:p>
            <a:r>
              <a:rPr lang="en-US" dirty="0"/>
              <a:t>Methods of Development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28074" y="1941341"/>
            <a:ext cx="3488788" cy="45157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Begin with Departmental Collaboration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Discuss:</a:t>
            </a:r>
          </a:p>
          <a:p>
            <a:r>
              <a:rPr lang="en-US" sz="2000" dirty="0"/>
              <a:t>Foundational courses</a:t>
            </a:r>
          </a:p>
          <a:p>
            <a:r>
              <a:rPr lang="en-US" sz="2000" dirty="0"/>
              <a:t>Capstone course or experience</a:t>
            </a:r>
          </a:p>
          <a:p>
            <a:r>
              <a:rPr lang="en-US" sz="2000" dirty="0"/>
              <a:t>Areas of concentration in the program</a:t>
            </a:r>
          </a:p>
          <a:p>
            <a:r>
              <a:rPr lang="en-US" sz="2000" dirty="0"/>
              <a:t>Required/elective courses</a:t>
            </a:r>
          </a:p>
          <a:p>
            <a:r>
              <a:rPr lang="en-US" sz="2000" dirty="0"/>
              <a:t>A curricular map</a:t>
            </a:r>
          </a:p>
        </p:txBody>
      </p:sp>
    </p:spTree>
    <p:extLst>
      <p:ext uri="{BB962C8B-B14F-4D97-AF65-F5344CB8AC3E}">
        <p14:creationId xmlns:p14="http://schemas.microsoft.com/office/powerpoint/2010/main" val="388024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BCF2-2739-4308-8263-523529C3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Questions to Guide Writing PLOs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21D35E-C8CF-FB46-A3C8-0A7906EB39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31608"/>
            <a:ext cx="4663440" cy="30920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2719-A690-4233-8E92-FB6583C7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2103120"/>
            <a:ext cx="5763064" cy="3749040"/>
          </a:xfrm>
        </p:spPr>
        <p:txBody>
          <a:bodyPr>
            <a:normAutofit/>
          </a:bodyPr>
          <a:lstStyle/>
          <a:p>
            <a:r>
              <a:rPr lang="en-US" dirty="0"/>
              <a:t>What should my students be able to do when they’ve finished my program?</a:t>
            </a:r>
          </a:p>
          <a:p>
            <a:r>
              <a:rPr lang="en-US" dirty="0"/>
              <a:t>How do my program’s courses lead to a “finished” product?</a:t>
            </a:r>
          </a:p>
          <a:p>
            <a:r>
              <a:rPr lang="en-US" dirty="0"/>
              <a:t>How could I assess this PLO?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0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BC80DE04AB849BF532FEA30AC88F4" ma:contentTypeVersion="1" ma:contentTypeDescription="Create a new document." ma:contentTypeScope="" ma:versionID="7757e7bc1270d56d54ded698268d83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0F7DE-7115-4B10-B5A5-2F494250E4A2}"/>
</file>

<file path=customXml/itemProps2.xml><?xml version="1.0" encoding="utf-8"?>
<ds:datastoreItem xmlns:ds="http://schemas.openxmlformats.org/officeDocument/2006/customXml" ds:itemID="{137651BA-F45C-4845-9AB3-E0A65B39F5E1}"/>
</file>

<file path=customXml/itemProps3.xml><?xml version="1.0" encoding="utf-8"?>
<ds:datastoreItem xmlns:ds="http://schemas.openxmlformats.org/officeDocument/2006/customXml" ds:itemID="{CDB58277-F8DF-46FF-84EC-EF41B835E69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745</Words>
  <Application>Microsoft Office PowerPoint</Application>
  <PresentationFormat>Widescreen</PresentationFormat>
  <Paragraphs>127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Open Sans</vt:lpstr>
      <vt:lpstr>SavonVTI</vt:lpstr>
      <vt:lpstr>PRINCIPLES OF PLOS</vt:lpstr>
      <vt:lpstr>Outcome Pyramid</vt:lpstr>
      <vt:lpstr>What are learning outcomes?</vt:lpstr>
      <vt:lpstr>Program Learning Outcomes</vt:lpstr>
      <vt:lpstr>Where do I find my PLOs?</vt:lpstr>
      <vt:lpstr>Why PLOs?</vt:lpstr>
      <vt:lpstr>Writing CLEAR PLOs</vt:lpstr>
      <vt:lpstr>Methods of Development </vt:lpstr>
      <vt:lpstr>Questions to Guide Writing PLOs</vt:lpstr>
      <vt:lpstr>Refining PLOs</vt:lpstr>
      <vt:lpstr>PLO Assessments</vt:lpstr>
      <vt:lpstr>Great example of PLO’s Compare the following PLO’s with the guidelines provided in “A Practical Guide to PLO’s” </vt:lpstr>
      <vt:lpstr>Great example of PLO’s Compare the following PLO’s with the guidelines provided in “A Practical Guide to PLO’s” </vt:lpstr>
      <vt:lpstr>Example of PLOs not following best practice guidelines Compare the following PLO’s with the guidelines provided in  “A Practical Guide to PLO’s” </vt:lpstr>
      <vt:lpstr>Example of PLO not following best practice guidelines Compare the following PLO’s with the guidelines provided in  “A Practical Guide to PLO’s” </vt:lpstr>
      <vt:lpstr>Reach us at…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PLOs</dc:title>
  <dc:creator>Sarah Fry</dc:creator>
  <cp:lastModifiedBy>Corbyn Voyu</cp:lastModifiedBy>
  <cp:revision>5</cp:revision>
  <dcterms:created xsi:type="dcterms:W3CDTF">2020-08-26T21:50:45Z</dcterms:created>
  <dcterms:modified xsi:type="dcterms:W3CDTF">2020-10-22T19:26:22Z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0x010100F79BC80DE04AB849BF532FEA30AC88F4</vt:lpwstr>
  </property>
</Properties>
</file>